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2" r:id="rId7"/>
    <p:sldId id="261"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336" y="-6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Title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0" name="Date Placeholder 9"/>
          <p:cNvSpPr>
            <a:spLocks noGrp="1"/>
          </p:cNvSpPr>
          <p:nvPr>
            <p:ph type="dt" sz="half" idx="10"/>
          </p:nvPr>
        </p:nvSpPr>
        <p:spPr>
          <a:xfrm>
            <a:off x="5562600" y="6509004"/>
            <a:ext cx="3002280" cy="274320"/>
          </a:xfrm>
        </p:spPr>
        <p:txBody>
          <a:bodyPr vert="horz" rtlCol="0"/>
          <a:lstStyle>
            <a:extLst/>
          </a:lstStyle>
          <a:p>
            <a:fld id="{AE39CEDF-D695-4E21-95B0-88719E0B9BD8}" type="datetimeFigureOut">
              <a:rPr lang="en-US" smtClean="0"/>
              <a:t>11/25/2024</a:t>
            </a:fld>
            <a:endParaRPr lang="en-US"/>
          </a:p>
        </p:txBody>
      </p:sp>
      <p:sp>
        <p:nvSpPr>
          <p:cNvPr id="11" name="Slide Number Placeholder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C3313B85-D3C2-46AF-A172-B8C9AF0BE754}" type="slidenum">
              <a:rPr lang="en-US" smtClean="0"/>
              <a:t>‹#›</a:t>
            </a:fld>
            <a:endParaRPr lang="en-US"/>
          </a:p>
        </p:txBody>
      </p:sp>
      <p:sp>
        <p:nvSpPr>
          <p:cNvPr id="12" name="Footer Placeholder 11"/>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E39CEDF-D695-4E21-95B0-88719E0B9BD8}" type="datetimeFigureOut">
              <a:rPr lang="en-US" smtClean="0"/>
              <a:t>11/25/2024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3313B85-D3C2-46AF-A172-B8C9AF0BE75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E39CEDF-D695-4E21-95B0-88719E0B9BD8}" type="datetimeFigureOut">
              <a:rPr lang="en-US" smtClean="0"/>
              <a:t>11/25/2024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3313B85-D3C2-46AF-A172-B8C9AF0BE75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E39CEDF-D695-4E21-95B0-88719E0B9BD8}" type="datetimeFigureOut">
              <a:rPr lang="en-US" smtClean="0"/>
              <a:t>11/25/2024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3313B85-D3C2-46AF-A172-B8C9AF0BE75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a:xfrm>
            <a:off x="5562600" y="6513670"/>
            <a:ext cx="3002280" cy="274320"/>
          </a:xfrm>
        </p:spPr>
        <p:txBody>
          <a:bodyPr vert="horz" rtlCol="0"/>
          <a:lstStyle>
            <a:extLst/>
          </a:lstStyle>
          <a:p>
            <a:fld id="{AE39CEDF-D695-4E21-95B0-88719E0B9BD8}" type="datetimeFigureOut">
              <a:rPr lang="en-US" smtClean="0"/>
              <a:t>11/25/2024</a:t>
            </a:fld>
            <a:endParaRPr lang="en-US"/>
          </a:p>
        </p:txBody>
      </p:sp>
      <p:sp>
        <p:nvSpPr>
          <p:cNvPr id="9" name="Slide Number Placeholder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C3313B85-D3C2-46AF-A172-B8C9AF0BE754}" type="slidenum">
              <a:rPr lang="en-US" smtClean="0"/>
              <a:t>‹#›</a:t>
            </a:fld>
            <a:endParaRPr lang="en-US"/>
          </a:p>
        </p:txBody>
      </p:sp>
      <p:sp>
        <p:nvSpPr>
          <p:cNvPr id="10" name="Footer Placeholder 9"/>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E39CEDF-D695-4E21-95B0-88719E0B9BD8}" type="datetimeFigureOut">
              <a:rPr lang="en-US" smtClean="0"/>
              <a:t>11/25/2024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a:xfrm>
            <a:off x="8641080" y="6514568"/>
            <a:ext cx="464288" cy="274320"/>
          </a:xfrm>
        </p:spPr>
        <p:txBody>
          <a:bodyPr/>
          <a:lstStyle>
            <a:extLst/>
          </a:lstStyle>
          <a:p>
            <a:fld id="{C3313B85-D3C2-46AF-A172-B8C9AF0BE754}" type="slidenum">
              <a:rPr lang="en-US" smtClean="0"/>
              <a:t>‹#›</a:t>
            </a:fld>
            <a:endParaRPr lang="en-US"/>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Title 1"/>
          <p:cNvSpPr>
            <a:spLocks noGrp="1"/>
          </p:cNvSpPr>
          <p:nvPr>
            <p:ph type="title"/>
          </p:nvPr>
        </p:nvSpPr>
        <p:spPr>
          <a:xfrm>
            <a:off x="457200" y="251948"/>
            <a:ext cx="8229600"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AE39CEDF-D695-4E21-95B0-88719E0B9BD8}" type="datetimeFigureOut">
              <a:rPr lang="en-US" smtClean="0"/>
              <a:t>11/25/2024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a:xfrm>
            <a:off x="8641080" y="6514568"/>
            <a:ext cx="464288" cy="274320"/>
          </a:xfrm>
        </p:spPr>
        <p:txBody>
          <a:bodyPr/>
          <a:lstStyle>
            <a:extLst/>
          </a:lstStyle>
          <a:p>
            <a:fld id="{C3313B85-D3C2-46AF-A172-B8C9AF0BE754}"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AE39CEDF-D695-4E21-95B0-88719E0B9BD8}" type="datetimeFigureOut">
              <a:rPr lang="en-US" smtClean="0"/>
              <a:t>11/25/2024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C3313B85-D3C2-46AF-A172-B8C9AF0BE754}" type="slidenum">
              <a:rPr lang="en-US" smtClean="0"/>
              <a:t>‹#›</a:t>
            </a:fld>
            <a:endParaRPr lang="en-US"/>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AE39CEDF-D695-4E21-95B0-88719E0B9BD8}" type="datetimeFigureOut">
              <a:rPr lang="en-US" smtClean="0"/>
              <a:t>11/25/2024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C3313B85-D3C2-46AF-A172-B8C9AF0BE75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963136" y="304800"/>
            <a:ext cx="3931920" cy="762000"/>
          </a:xfrm>
        </p:spPr>
        <p:txBody>
          <a:bodyPr anchor="b"/>
          <a:lstStyle>
            <a:lvl1pPr marL="0" algn="r">
              <a:buNone/>
              <a:defRPr sz="2000" b="1"/>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Date Placeholder 8"/>
          <p:cNvSpPr>
            <a:spLocks noGrp="1"/>
          </p:cNvSpPr>
          <p:nvPr>
            <p:ph type="dt" sz="half" idx="10"/>
          </p:nvPr>
        </p:nvSpPr>
        <p:spPr>
          <a:xfrm>
            <a:off x="5562600" y="6513670"/>
            <a:ext cx="3002280" cy="274320"/>
          </a:xfrm>
        </p:spPr>
        <p:txBody>
          <a:bodyPr vert="horz" rtlCol="0"/>
          <a:lstStyle>
            <a:extLst/>
          </a:lstStyle>
          <a:p>
            <a:fld id="{AE39CEDF-D695-4E21-95B0-88719E0B9BD8}" type="datetimeFigureOut">
              <a:rPr lang="en-US" smtClean="0"/>
              <a:t>11/25/2024</a:t>
            </a:fld>
            <a:endParaRPr lang="en-US"/>
          </a:p>
        </p:txBody>
      </p:sp>
      <p:sp>
        <p:nvSpPr>
          <p:cNvPr id="10" name="Slide Number Placeholder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C3313B85-D3C2-46AF-A172-B8C9AF0BE754}" type="slidenum">
              <a:rPr lang="en-US" smtClean="0"/>
              <a:t>‹#›</a:t>
            </a:fld>
            <a:endParaRPr lang="en-US"/>
          </a:p>
        </p:txBody>
      </p:sp>
      <p:sp>
        <p:nvSpPr>
          <p:cNvPr id="11" name="Footer Placeholder 10"/>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nchor="b"/>
          <a:lstStyle>
            <a:lvl1pPr marL="0" algn="r">
              <a:buNone/>
              <a:defRPr sz="2000" b="1"/>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5562600" y="6509004"/>
            <a:ext cx="3002280" cy="274320"/>
          </a:xfrm>
        </p:spPr>
        <p:txBody>
          <a:bodyPr vert="horz" rtlCol="0"/>
          <a:lstStyle>
            <a:extLst/>
          </a:lstStyle>
          <a:p>
            <a:fld id="{AE39CEDF-D695-4E21-95B0-88719E0B9BD8}" type="datetimeFigureOut">
              <a:rPr lang="en-US" smtClean="0"/>
              <a:t>11/25/2024</a:t>
            </a:fld>
            <a:endParaRPr lang="en-US"/>
          </a:p>
        </p:txBody>
      </p:sp>
      <p:sp>
        <p:nvSpPr>
          <p:cNvPr id="9" name="Slide Number Placeholder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C3313B85-D3C2-46AF-A172-B8C9AF0BE754}" type="slidenum">
              <a:rPr lang="en-US" smtClean="0"/>
              <a:t>‹#›</a:t>
            </a:fld>
            <a:endParaRPr lang="en-US"/>
          </a:p>
        </p:txBody>
      </p:sp>
      <p:sp>
        <p:nvSpPr>
          <p:cNvPr id="10" name="Footer Placeholder 9"/>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Footer Placeholder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n-US"/>
          </a:p>
        </p:txBody>
      </p:sp>
      <p:sp>
        <p:nvSpPr>
          <p:cNvPr id="14" name="Date Placeholder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AE39CEDF-D695-4E21-95B0-88719E0B9BD8}" type="datetimeFigureOut">
              <a:rPr lang="en-US" smtClean="0"/>
              <a:t>11/25/2024</a:t>
            </a:fld>
            <a:endParaRPr lang="en-US"/>
          </a:p>
        </p:txBody>
      </p:sp>
      <p:sp>
        <p:nvSpPr>
          <p:cNvPr id="23" name="Slide Number Placeholder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C3313B85-D3C2-46AF-A172-B8C9AF0BE754}" type="slidenum">
              <a:rPr lang="en-US" smtClean="0"/>
              <a:t>‹#›</a:t>
            </a:fld>
            <a:endParaRPr lang="en-US"/>
          </a:p>
        </p:txBody>
      </p:sp>
      <p:sp>
        <p:nvSpPr>
          <p:cNvPr id="22" name="Title Placeholder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Research Design: Important Concepts</a:t>
            </a:r>
            <a:endParaRPr lang="en-US" b="1"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algn="just">
              <a:buNone/>
            </a:pPr>
            <a:r>
              <a:rPr lang="en-US" dirty="0" smtClean="0"/>
              <a:t>In order to facilitate a clear and better understanding of the different research designs, it is initially necessary to define all the various important concepts of research design itself. </a:t>
            </a:r>
          </a:p>
          <a:p>
            <a:pPr algn="just">
              <a:buNone/>
            </a:pPr>
            <a:r>
              <a:rPr lang="en-US" dirty="0" smtClean="0"/>
              <a:t>1) </a:t>
            </a:r>
            <a:r>
              <a:rPr lang="en-US" b="1" dirty="0" smtClean="0"/>
              <a:t>Dependent and independent variables</a:t>
            </a:r>
            <a:r>
              <a:rPr lang="en-US" dirty="0" smtClean="0"/>
              <a:t>: A variable is a concept that can take on different quantitative values. E.g., weight, height, income, etc. A dependent variable can be defined as the variable, which depends upon or is a consequence of the other variable. On the other hand, an independent variable can be defined as the variable that is antecedent to the dependent variable. E.g., if height depends upon age, then height is a dependent variable, while age is an independent variable.</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algn="just">
              <a:buNone/>
            </a:pPr>
            <a:r>
              <a:rPr lang="en-US" dirty="0" smtClean="0"/>
              <a:t>2) </a:t>
            </a:r>
            <a:r>
              <a:rPr lang="en-US" b="1" dirty="0" smtClean="0"/>
              <a:t>Extraneous variable</a:t>
            </a:r>
            <a:r>
              <a:rPr lang="en-US" dirty="0" smtClean="0"/>
              <a:t>: Although, the independent variables are unrelated to the study purpose, they might however affect the dependent variables, known as extraneous variables. E.g., When a researcher investigates the hypothesis of the relationship between children’s gains in moral studies achievement and their self concepts. The self-concept denotes an independent variable, whereas the moral studies achievement denotes a dependent variable. However, intelligence may also affect the moral studies achievement, but as it is unrelated to the study purpose, it will thus be called an extraneous variable.</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buNone/>
            </a:pPr>
            <a:r>
              <a:rPr lang="en-US" dirty="0" smtClean="0"/>
              <a:t>3) </a:t>
            </a:r>
            <a:r>
              <a:rPr lang="en-US" b="1" dirty="0" smtClean="0"/>
              <a:t>Control:</a:t>
            </a:r>
            <a:r>
              <a:rPr lang="en-US" dirty="0" smtClean="0"/>
              <a:t> The most significant quality of a good research design is to reduce the influence/effect of extraneous variables. Control is a technical term, which is used while designing the study, by reducing the effects of extraneous independent variables. Besides, in experimental studies, the term control refers to the restraining of experimental conditions.</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algn="just">
              <a:buNone/>
            </a:pPr>
            <a:r>
              <a:rPr lang="en-US" dirty="0" smtClean="0"/>
              <a:t>4) </a:t>
            </a:r>
            <a:r>
              <a:rPr lang="en-US" b="1" dirty="0" smtClean="0"/>
              <a:t>Confounded relationship</a:t>
            </a:r>
            <a:r>
              <a:rPr lang="en-US" dirty="0" smtClean="0"/>
              <a:t>: In case the dependent variable is bound by the influence of extraneous variable, the relationship between the dependent and independent variables is known to be confused by extraneous variables. </a:t>
            </a:r>
          </a:p>
          <a:p>
            <a:pPr algn="just">
              <a:buNone/>
            </a:pPr>
            <a:r>
              <a:rPr lang="en-US" dirty="0" smtClean="0"/>
              <a:t>5) </a:t>
            </a:r>
            <a:r>
              <a:rPr lang="en-US" b="1" dirty="0" smtClean="0"/>
              <a:t>Research hypothesis</a:t>
            </a:r>
            <a:r>
              <a:rPr lang="en-US" dirty="0" smtClean="0"/>
              <a:t>: This can be defined as the prediction or a </a:t>
            </a:r>
            <a:r>
              <a:rPr lang="en-US" dirty="0" err="1" smtClean="0"/>
              <a:t>hypothesised</a:t>
            </a:r>
            <a:r>
              <a:rPr lang="en-US" dirty="0" smtClean="0"/>
              <a:t> relationship that needs to be tested by scientific methods. Besides, it is a predictive statement, which connects an independent variable to a dependent variable. Moreover, a research hypothesis needs to contain, at least, one independent and one dependent variable.</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algn="just">
              <a:buNone/>
            </a:pPr>
            <a:r>
              <a:rPr lang="en-US" dirty="0" smtClean="0"/>
              <a:t>6) </a:t>
            </a:r>
            <a:r>
              <a:rPr lang="en-US" b="1" dirty="0" smtClean="0"/>
              <a:t>Experimental and non-experimental hypothesis</a:t>
            </a:r>
            <a:r>
              <a:rPr lang="en-US" dirty="0" smtClean="0"/>
              <a:t>-testing research: When a research aims at investigating a research hypothesis, it is known as the </a:t>
            </a:r>
            <a:r>
              <a:rPr lang="en-US" dirty="0" err="1" smtClean="0"/>
              <a:t>hypothesistesting</a:t>
            </a:r>
            <a:r>
              <a:rPr lang="en-US" dirty="0" smtClean="0"/>
              <a:t> research. However, it can be of the experimental or the non-experimental design. On the other hand, a research in which the independent variable is manipulated is known as the experimental hypothesis-testing research, while the research in which an independent variable is not manipulated is known as the </a:t>
            </a:r>
            <a:r>
              <a:rPr lang="en-US" dirty="0" err="1" smtClean="0"/>
              <a:t>nonexperimental</a:t>
            </a:r>
            <a:r>
              <a:rPr lang="en-US" dirty="0" smtClean="0"/>
              <a:t> hypothesis-testing research.</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algn="just">
              <a:buNone/>
            </a:pPr>
            <a:r>
              <a:rPr lang="en-US" dirty="0" smtClean="0"/>
              <a:t>7) </a:t>
            </a:r>
            <a:r>
              <a:rPr lang="en-US" b="1" dirty="0" smtClean="0"/>
              <a:t>Experimental and control groups</a:t>
            </a:r>
            <a:r>
              <a:rPr lang="en-US" dirty="0" smtClean="0"/>
              <a:t>: When any group is exposed to the usual conditions of an experimental hypothesis-testing research, it is known as a control group. Whereas, when the group is exposed to some other special condition, it is known as an experimental group. </a:t>
            </a:r>
          </a:p>
          <a:p>
            <a:pPr algn="just">
              <a:buNone/>
            </a:pPr>
            <a:r>
              <a:rPr lang="en-US" dirty="0" smtClean="0"/>
              <a:t>8) </a:t>
            </a:r>
            <a:r>
              <a:rPr lang="en-US" b="1" dirty="0" smtClean="0"/>
              <a:t>Treatments</a:t>
            </a:r>
            <a:r>
              <a:rPr lang="en-US" dirty="0" smtClean="0"/>
              <a:t>: This can be defined as the different types of conditions under which the experimental and control groups are put. E.g., In order to determine the comparative impact of three varieties of fertilizers on a crop yield, the three different varieties of fertilizers will be treated as three different treatments.</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algn="just">
              <a:buNone/>
            </a:pPr>
            <a:r>
              <a:rPr lang="en-US" dirty="0" smtClean="0"/>
              <a:t>9) </a:t>
            </a:r>
            <a:r>
              <a:rPr lang="en-US" b="1" dirty="0" smtClean="0"/>
              <a:t>Experiment</a:t>
            </a:r>
            <a:r>
              <a:rPr lang="en-US" dirty="0" smtClean="0"/>
              <a:t>: This can be defined as the process of examining the truth of a statistical hypothesis, relating to some research problem. E.g., An experiment conducted in order to research the usefulness of a newly developed medicine. Moreover, experiments can be of two types: </a:t>
            </a:r>
          </a:p>
          <a:p>
            <a:pPr marL="571500" indent="-571500" algn="just">
              <a:buNone/>
            </a:pPr>
            <a:r>
              <a:rPr lang="en-US" b="1" dirty="0" err="1" smtClean="0"/>
              <a:t>i</a:t>
            </a:r>
            <a:r>
              <a:rPr lang="en-US" b="1" dirty="0" smtClean="0"/>
              <a:t>. Absolute experiment </a:t>
            </a:r>
          </a:p>
          <a:p>
            <a:pPr marL="571500" indent="-571500" algn="just">
              <a:buNone/>
            </a:pPr>
            <a:r>
              <a:rPr lang="en-US" dirty="0" smtClean="0"/>
              <a:t>The determination of the impact of a fertilizer on a crop yield is an example of absolute experiment. </a:t>
            </a:r>
          </a:p>
          <a:p>
            <a:pPr marL="571500" indent="-571500" algn="just">
              <a:buNone/>
            </a:pPr>
            <a:r>
              <a:rPr lang="en-US" b="1" dirty="0" smtClean="0"/>
              <a:t>ii. Comparative experiment </a:t>
            </a:r>
          </a:p>
          <a:p>
            <a:pPr marL="571500" indent="-571500" algn="just">
              <a:buNone/>
            </a:pPr>
            <a:r>
              <a:rPr lang="en-US" dirty="0" smtClean="0"/>
              <a:t>The determination of the impact of one fertilizer, in comparison to another fertilizer, is an example of comparative experiment.</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buNone/>
            </a:pPr>
            <a:r>
              <a:rPr lang="en-US" dirty="0" smtClean="0"/>
              <a:t>10)</a:t>
            </a:r>
            <a:r>
              <a:rPr lang="en-US" b="1" dirty="0" smtClean="0"/>
              <a:t> Experimental units</a:t>
            </a:r>
            <a:r>
              <a:rPr lang="en-US" dirty="0" smtClean="0"/>
              <a:t>: These represent the pre-determined plots or blocks, where different types of treatments are used. Moreover, such type of experimental units must be selected, as well as defined, very cautiously and thoroughly.</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5</TotalTime>
  <Words>723</Words>
  <Application>Microsoft Office PowerPoint</Application>
  <PresentationFormat>On-screen Show (4:3)</PresentationFormat>
  <Paragraphs>16</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Foundry</vt:lpstr>
      <vt:lpstr>Research Design: Important Concepts</vt:lpstr>
      <vt:lpstr>Slide 2</vt:lpstr>
      <vt:lpstr>Slide 3</vt:lpstr>
      <vt:lpstr>Slide 4</vt:lpstr>
      <vt:lpstr>Slide 5</vt:lpstr>
      <vt:lpstr>Slide 6</vt:lpstr>
      <vt:lpstr>Slide 7</vt:lpstr>
      <vt:lpstr>Slide 8</vt:lpstr>
      <vt:lpstr>Slide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Research Design: Important Concepts</dc:title>
  <dc:creator>Hp</dc:creator>
  <cp:lastModifiedBy>Hp</cp:lastModifiedBy>
  <cp:revision>1</cp:revision>
  <dcterms:created xsi:type="dcterms:W3CDTF">2024-11-25T15:15:38Z</dcterms:created>
  <dcterms:modified xsi:type="dcterms:W3CDTF">2024-11-25T15:21:02Z</dcterms:modified>
</cp:coreProperties>
</file>